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20" r:id="rId2"/>
    <p:sldId id="422" r:id="rId3"/>
    <p:sldId id="256" r:id="rId4"/>
    <p:sldId id="415" r:id="rId5"/>
    <p:sldId id="321" r:id="rId6"/>
    <p:sldId id="413" r:id="rId7"/>
    <p:sldId id="322" r:id="rId8"/>
    <p:sldId id="323" r:id="rId9"/>
    <p:sldId id="324" r:id="rId10"/>
    <p:sldId id="325" r:id="rId11"/>
    <p:sldId id="329" r:id="rId12"/>
    <p:sldId id="406" r:id="rId13"/>
    <p:sldId id="407" r:id="rId14"/>
    <p:sldId id="328" r:id="rId15"/>
    <p:sldId id="330" r:id="rId16"/>
    <p:sldId id="412" r:id="rId17"/>
    <p:sldId id="331" r:id="rId18"/>
    <p:sldId id="334" r:id="rId19"/>
    <p:sldId id="414" r:id="rId20"/>
    <p:sldId id="335" r:id="rId21"/>
    <p:sldId id="420" r:id="rId22"/>
    <p:sldId id="421" r:id="rId23"/>
    <p:sldId id="417" r:id="rId24"/>
    <p:sldId id="408" r:id="rId25"/>
    <p:sldId id="410" r:id="rId26"/>
    <p:sldId id="398" r:id="rId27"/>
    <p:sldId id="396" r:id="rId28"/>
    <p:sldId id="333" r:id="rId29"/>
    <p:sldId id="339" r:id="rId30"/>
    <p:sldId id="405" r:id="rId31"/>
    <p:sldId id="399" r:id="rId32"/>
    <p:sldId id="400" r:id="rId33"/>
    <p:sldId id="401" r:id="rId34"/>
    <p:sldId id="416" r:id="rId35"/>
    <p:sldId id="378" r:id="rId36"/>
    <p:sldId id="379" r:id="rId37"/>
    <p:sldId id="419" r:id="rId38"/>
    <p:sldId id="377" r:id="rId39"/>
    <p:sldId id="340" r:id="rId40"/>
    <p:sldId id="342" r:id="rId41"/>
    <p:sldId id="404" r:id="rId42"/>
    <p:sldId id="344" r:id="rId43"/>
    <p:sldId id="345" r:id="rId44"/>
    <p:sldId id="347" r:id="rId45"/>
    <p:sldId id="348" r:id="rId46"/>
    <p:sldId id="350" r:id="rId47"/>
    <p:sldId id="418" r:id="rId48"/>
    <p:sldId id="411" r:id="rId49"/>
    <p:sldId id="423" r:id="rId50"/>
  </p:sldIdLst>
  <p:sldSz cx="9144000" cy="6858000" type="screen4x3"/>
  <p:notesSz cx="6797675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3" d="100"/>
          <a:sy n="63" d="100"/>
        </p:scale>
        <p:origin x="105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7D304-E41F-4075-A6F2-EFF871C94BCC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A7A63-FE2F-4355-ABE8-868DED8C86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346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05D71-07FD-4EE8-8DB0-DFEA6751DB4A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04476-9722-4EC1-B894-448FFFBCC3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385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8F0AB-0B5D-8B46-A2C2-A9D79C697293}" type="datetimeFigureOut">
              <a:rPr lang="nl-NL" smtClean="0"/>
              <a:pPr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1039-1E0A-D14B-97DA-5F371FCBB1D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maken.wikiwijs.nl/67809/NAH_Hilverzor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youtube.com/watch?v=hQsa794bSYk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fr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14" y="0"/>
            <a:ext cx="7888172" cy="6858000"/>
          </a:xfrm>
          <a:prstGeom prst="rect">
            <a:avLst/>
          </a:prstGeom>
        </p:spPr>
      </p:pic>
      <p:sp>
        <p:nvSpPr>
          <p:cNvPr id="14338" name="Tekstvak 6"/>
          <p:cNvSpPr txBox="1">
            <a:spLocks noChangeArrowheads="1"/>
          </p:cNvSpPr>
          <p:nvPr/>
        </p:nvSpPr>
        <p:spPr bwMode="auto">
          <a:xfrm>
            <a:off x="228600" y="6367463"/>
            <a:ext cx="3505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100" dirty="0">
                <a:latin typeface="Calibri" pitchFamily="34" charset="0"/>
              </a:rPr>
              <a:t>mbo utrecht –</a:t>
            </a:r>
            <a:r>
              <a:rPr lang="nl-NL" sz="1100" dirty="0" smtClean="0">
                <a:latin typeface="Calibri" pitchFamily="34" charset="0"/>
              </a:rPr>
              <a:t> </a:t>
            </a:r>
            <a:r>
              <a:rPr lang="nl-NL" sz="1100" dirty="0" err="1" smtClean="0">
                <a:latin typeface="Calibri" pitchFamily="34" charset="0"/>
              </a:rPr>
              <a:t>UZa</a:t>
            </a:r>
            <a:r>
              <a:rPr lang="nl-NL" sz="1100" dirty="0" smtClean="0">
                <a:latin typeface="Calibri" pitchFamily="34" charset="0"/>
              </a:rPr>
              <a:t> </a:t>
            </a:r>
            <a:r>
              <a:rPr lang="nl-NL" sz="1100" dirty="0" err="1">
                <a:latin typeface="Calibri" pitchFamily="34" charset="0"/>
              </a:rPr>
              <a:t>GZa</a:t>
            </a:r>
            <a:endParaRPr lang="nl-NL" sz="1100" dirty="0">
              <a:latin typeface="Calibri" pitchFamily="34" charset="0"/>
            </a:endParaRPr>
          </a:p>
        </p:txBody>
      </p:sp>
      <p:sp>
        <p:nvSpPr>
          <p:cNvPr id="14340" name="Tekstvak 4"/>
          <p:cNvSpPr txBox="1">
            <a:spLocks noChangeArrowheads="1"/>
          </p:cNvSpPr>
          <p:nvPr/>
        </p:nvSpPr>
        <p:spPr bwMode="auto">
          <a:xfrm>
            <a:off x="1524000" y="990600"/>
            <a:ext cx="18473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l-NL" sz="2600" dirty="0">
              <a:latin typeface="Calibri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4211960" y="42210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28600" y="19050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hersenschors en diepe kernen</a:t>
            </a:r>
            <a:endParaRPr lang="nl-NL" dirty="0"/>
          </a:p>
        </p:txBody>
      </p:sp>
      <p:pic>
        <p:nvPicPr>
          <p:cNvPr id="9" name="Afbeelding 8" descr="13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45" y="0"/>
            <a:ext cx="5976255" cy="566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63319"/>
            <a:ext cx="6731000" cy="6413681"/>
          </a:xfrm>
          <a:prstGeom prst="rect">
            <a:avLst/>
          </a:prstGeom>
        </p:spPr>
      </p:pic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85800" y="5726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dit bedoelen we met de diepe kernen</a:t>
            </a:r>
            <a:endParaRPr lang="nl-NL" dirty="0"/>
          </a:p>
        </p:txBody>
      </p:sp>
      <p:pic>
        <p:nvPicPr>
          <p:cNvPr id="10" name="Afbeelding 9" descr="13.05-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05874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Grijze en witte stof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>
                <a:latin typeface="Calibri" pitchFamily="34" charset="0"/>
                <a:cs typeface="Calibri" pitchFamily="34" charset="0"/>
              </a:rPr>
              <a:t>Grijze stof</a:t>
            </a:r>
          </a:p>
          <a:p>
            <a:pPr lvl="1"/>
            <a:r>
              <a:rPr lang="nl-NL" sz="2400" dirty="0">
                <a:latin typeface="Calibri" pitchFamily="34" charset="0"/>
                <a:cs typeface="Calibri" pitchFamily="34" charset="0"/>
              </a:rPr>
              <a:t>Plaats waar de zenuwcellen zich bevinden in de hersenen en het 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ruggenmerg</a:t>
            </a:r>
          </a:p>
          <a:p>
            <a:pPr lvl="1"/>
            <a:r>
              <a:rPr lang="nl-NL" sz="2400" dirty="0" smtClean="0">
                <a:latin typeface="Calibri" pitchFamily="34" charset="0"/>
                <a:cs typeface="Calibri" pitchFamily="34" charset="0"/>
              </a:rPr>
              <a:t>In de hersenen vooral in de hersenschors en basale kernen</a:t>
            </a:r>
          </a:p>
          <a:p>
            <a:pPr lvl="1"/>
            <a:r>
              <a:rPr lang="nl-NL" sz="2400" dirty="0" smtClean="0">
                <a:latin typeface="Calibri" pitchFamily="34" charset="0"/>
                <a:cs typeface="Calibri" pitchFamily="34" charset="0"/>
              </a:rPr>
              <a:t>In het ruggenmerg in het midden (vlindervormig)</a:t>
            </a:r>
            <a:endParaRPr lang="nl-NL" sz="2400" dirty="0">
              <a:latin typeface="Calibri" pitchFamily="34" charset="0"/>
              <a:cs typeface="Calibri" pitchFamily="34" charset="0"/>
            </a:endParaRPr>
          </a:p>
          <a:p>
            <a:endParaRPr lang="nl-NL" dirty="0">
              <a:latin typeface="Calibri" pitchFamily="34" charset="0"/>
              <a:cs typeface="Calibri" pitchFamily="34" charset="0"/>
            </a:endParaRPr>
          </a:p>
          <a:p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2604120" cy="156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65646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>
                <a:latin typeface="Calibri" pitchFamily="34" charset="0"/>
                <a:cs typeface="Calibri" pitchFamily="34" charset="0"/>
              </a:rPr>
              <a:t>Witte stof</a:t>
            </a:r>
          </a:p>
          <a:p>
            <a:pPr lvl="1"/>
            <a:r>
              <a:rPr lang="nl-NL" sz="2400" dirty="0" smtClean="0">
                <a:latin typeface="Calibri" pitchFamily="34" charset="0"/>
                <a:cs typeface="Calibri" pitchFamily="34" charset="0"/>
              </a:rPr>
              <a:t>Lange zenuwbanen </a:t>
            </a:r>
            <a:r>
              <a:rPr lang="nl-NL" sz="2400" dirty="0">
                <a:latin typeface="Calibri" pitchFamily="34" charset="0"/>
                <a:cs typeface="Calibri" pitchFamily="34" charset="0"/>
              </a:rPr>
              <a:t>tussen de verschillende gebieden. Bevatten veel 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myeline (snelheid) </a:t>
            </a:r>
            <a:r>
              <a:rPr lang="nl-NL" sz="2400" dirty="0">
                <a:latin typeface="Calibri" pitchFamily="34" charset="0"/>
                <a:cs typeface="Calibri" pitchFamily="34" charset="0"/>
              </a:rPr>
              <a:t>en zijn lichter van 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kleur.</a:t>
            </a:r>
          </a:p>
          <a:p>
            <a:pPr lvl="1"/>
            <a:r>
              <a:rPr lang="nl-NL" sz="2400" dirty="0" smtClean="0">
                <a:latin typeface="Calibri" pitchFamily="34" charset="0"/>
                <a:cs typeface="Calibri" pitchFamily="34" charset="0"/>
              </a:rPr>
              <a:t>Ruggenmerg: pyramidebanen (bewegen) en gevoelsbanen</a:t>
            </a:r>
          </a:p>
          <a:p>
            <a:pPr lvl="1"/>
            <a:r>
              <a:rPr lang="nl-NL" sz="2400" dirty="0" smtClean="0">
                <a:latin typeface="Calibri" pitchFamily="34" charset="0"/>
                <a:cs typeface="Calibri" pitchFamily="34" charset="0"/>
              </a:rPr>
              <a:t>Hersenen: associatiebanen die de verschillende delen van de hersenschors met elkaar verbinden</a:t>
            </a:r>
            <a:endParaRPr lang="nl-NL" sz="2400" dirty="0">
              <a:latin typeface="Calibri" pitchFamily="34" charset="0"/>
              <a:cs typeface="Calibri" pitchFamily="34" charset="0"/>
            </a:endParaRPr>
          </a:p>
          <a:p>
            <a:endParaRPr lang="nl-NL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096"/>
            <a:ext cx="2604120" cy="156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59932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6" descr="uFG15_08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5037" y="0"/>
            <a:ext cx="4830763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28600" y="2438400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van boven gezien:</a:t>
            </a:r>
          </a:p>
          <a:p>
            <a:r>
              <a:rPr lang="nl-NL" dirty="0" smtClean="0"/>
              <a:t>twee helften</a:t>
            </a:r>
          </a:p>
          <a:p>
            <a:r>
              <a:rPr lang="nl-NL" dirty="0" smtClean="0"/>
              <a:t>bovenaan = voorhoofdskwab</a:t>
            </a:r>
          </a:p>
          <a:p>
            <a:r>
              <a:rPr lang="nl-NL" dirty="0" smtClean="0"/>
              <a:t>onderaan = achterhoofdskwab</a:t>
            </a:r>
          </a:p>
          <a:p>
            <a:r>
              <a:rPr lang="nl-NL" dirty="0" smtClean="0"/>
              <a:t>ertussen = wandbeenkwab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0"/>
            <a:ext cx="6604000" cy="5016500"/>
          </a:xfrm>
          <a:prstGeom prst="rect">
            <a:avLst/>
          </a:prstGeom>
        </p:spPr>
      </p:pic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85800" y="48006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 = voorhoofdskwab = </a:t>
            </a:r>
            <a:r>
              <a:rPr lang="nl-NL" dirty="0" err="1" smtClean="0"/>
              <a:t>frontaalkwab</a:t>
            </a:r>
            <a:endParaRPr lang="nl-NL" dirty="0" smtClean="0"/>
          </a:p>
          <a:p>
            <a:r>
              <a:rPr lang="nl-NL" dirty="0" smtClean="0"/>
              <a:t>B = achterhoofdskwab = </a:t>
            </a:r>
            <a:r>
              <a:rPr lang="nl-NL" dirty="0" err="1" smtClean="0"/>
              <a:t>occipitaalkwab</a:t>
            </a:r>
            <a:endParaRPr lang="nl-NL" dirty="0" smtClean="0"/>
          </a:p>
          <a:p>
            <a:r>
              <a:rPr lang="nl-NL" dirty="0" smtClean="0"/>
              <a:t>C = wandbeenkwab = </a:t>
            </a:r>
            <a:r>
              <a:rPr lang="nl-NL" dirty="0" err="1" smtClean="0"/>
              <a:t>parietaalkwab</a:t>
            </a:r>
            <a:endParaRPr lang="nl-NL" dirty="0" smtClean="0"/>
          </a:p>
          <a:p>
            <a:r>
              <a:rPr lang="nl-NL" dirty="0" smtClean="0"/>
              <a:t>D = slaapkwab = temporaalkwab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ersenen (lat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0"/>
            <a:ext cx="8502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1752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>
                <a:solidFill>
                  <a:srgbClr val="002060"/>
                </a:solidFill>
                <a:latin typeface="Calibri" pitchFamily="34" charset="0"/>
              </a:rPr>
              <a:t>voorkwab:</a:t>
            </a:r>
          </a:p>
          <a:p>
            <a:pPr>
              <a:spcBef>
                <a:spcPct val="50000"/>
              </a:spcBef>
            </a:pPr>
            <a:r>
              <a:rPr lang="nl-NL" sz="2400" b="1">
                <a:solidFill>
                  <a:srgbClr val="002060"/>
                </a:solidFill>
                <a:latin typeface="Calibri" pitchFamily="34" charset="0"/>
              </a:rPr>
              <a:t>frontaal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1295400" y="4953000"/>
            <a:ext cx="1905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>
                <a:solidFill>
                  <a:srgbClr val="002060"/>
                </a:solidFill>
                <a:latin typeface="Calibri" pitchFamily="34" charset="0"/>
              </a:rPr>
              <a:t>slaapkwab:</a:t>
            </a:r>
          </a:p>
          <a:p>
            <a:pPr>
              <a:spcBef>
                <a:spcPct val="50000"/>
              </a:spcBef>
            </a:pPr>
            <a:r>
              <a:rPr lang="nl-NL" sz="2400" b="1">
                <a:solidFill>
                  <a:srgbClr val="002060"/>
                </a:solidFill>
                <a:latin typeface="Calibri" pitchFamily="34" charset="0"/>
              </a:rPr>
              <a:t>temporaal</a:t>
            </a:r>
          </a:p>
        </p:txBody>
      </p:sp>
      <p:sp>
        <p:nvSpPr>
          <p:cNvPr id="301061" name="Text Box 5"/>
          <p:cNvSpPr txBox="1">
            <a:spLocks noChangeArrowheads="1"/>
          </p:cNvSpPr>
          <p:nvPr/>
        </p:nvSpPr>
        <p:spPr bwMode="auto">
          <a:xfrm>
            <a:off x="6096000" y="0"/>
            <a:ext cx="3048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>
                <a:latin typeface="Times New Roman" pitchFamily="18" charset="0"/>
              </a:rPr>
              <a:t> </a:t>
            </a:r>
            <a:r>
              <a:rPr lang="nl-NL" sz="2400" b="1">
                <a:solidFill>
                  <a:srgbClr val="002060"/>
                </a:solidFill>
                <a:latin typeface="Calibri" pitchFamily="34" charset="0"/>
              </a:rPr>
              <a:t>zijkwab, wandkwab:</a:t>
            </a:r>
          </a:p>
          <a:p>
            <a:pPr>
              <a:spcBef>
                <a:spcPct val="50000"/>
              </a:spcBef>
            </a:pPr>
            <a:r>
              <a:rPr lang="nl-NL" sz="2400" b="1">
                <a:solidFill>
                  <a:srgbClr val="002060"/>
                </a:solidFill>
                <a:latin typeface="Calibri" pitchFamily="34" charset="0"/>
              </a:rPr>
              <a:t>                     parietaal</a:t>
            </a:r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7239000" y="5105400"/>
            <a:ext cx="345368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Calibri" pitchFamily="34" charset="0"/>
              </a:rPr>
              <a:t>achterkwab:</a:t>
            </a:r>
          </a:p>
          <a:p>
            <a:pPr>
              <a:spcBef>
                <a:spcPct val="50000"/>
              </a:spcBef>
            </a:pPr>
            <a:r>
              <a:rPr lang="nl-NL" sz="2400" b="1" dirty="0">
                <a:solidFill>
                  <a:srgbClr val="002060"/>
                </a:solidFill>
                <a:latin typeface="Calibri" pitchFamily="34" charset="0"/>
              </a:rPr>
              <a:t>occipitaal</a:t>
            </a:r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 flipH="1">
            <a:off x="2971800" y="45720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H="1">
            <a:off x="1219200" y="1143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 flipV="1">
            <a:off x="6781800" y="381000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>
            <a:off x="8153400" y="35814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0" y="3962400"/>
            <a:ext cx="2819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800" b="1">
                <a:solidFill>
                  <a:schemeClr val="accent2"/>
                </a:solidFill>
                <a:latin typeface="Times New Roman" pitchFamily="18" charset="0"/>
              </a:rPr>
              <a:t>Groeve van Sylvius</a:t>
            </a:r>
            <a:endParaRPr lang="nl-NL" sz="2400">
              <a:latin typeface="Times New Roman" pitchFamily="18" charset="0"/>
            </a:endParaRPr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H="1">
            <a:off x="1981200" y="3124200"/>
            <a:ext cx="2057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0" y="0"/>
            <a:ext cx="2362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 u="sng">
                <a:solidFill>
                  <a:srgbClr val="002060"/>
                </a:solidFill>
                <a:latin typeface="Calibri" pitchFamily="34" charset="0"/>
              </a:rPr>
              <a:t>Grote hersenen</a:t>
            </a:r>
            <a:endParaRPr lang="nl-NL" sz="24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2286000" y="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b="1">
                <a:solidFill>
                  <a:schemeClr val="accent2"/>
                </a:solidFill>
                <a:latin typeface="Times New Roman" pitchFamily="18" charset="0"/>
              </a:rPr>
              <a:t>   Centrale groeve</a:t>
            </a:r>
            <a:endParaRPr lang="nl-NL" sz="2400">
              <a:latin typeface="Times New Roman" pitchFamily="18" charset="0"/>
            </a:endParaRPr>
          </a:p>
        </p:txBody>
      </p:sp>
      <p:sp>
        <p:nvSpPr>
          <p:cNvPr id="18446" name="Line 15"/>
          <p:cNvSpPr>
            <a:spLocks noChangeShapeType="1"/>
          </p:cNvSpPr>
          <p:nvPr/>
        </p:nvSpPr>
        <p:spPr bwMode="auto">
          <a:xfrm>
            <a:off x="4724400" y="228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8447" name="Line 16"/>
          <p:cNvSpPr>
            <a:spLocks noChangeShapeType="1"/>
          </p:cNvSpPr>
          <p:nvPr/>
        </p:nvSpPr>
        <p:spPr bwMode="auto">
          <a:xfrm>
            <a:off x="5562600" y="228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6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ES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ES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1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ES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1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1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ES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1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1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ES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1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1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ES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1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1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ES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1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1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ES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9" grpId="0" build="p" autoUpdateAnimBg="0"/>
      <p:bldP spid="301060" grpId="0" build="p" autoUpdateAnimBg="0"/>
      <p:bldP spid="301061" grpId="0" build="p" autoUpdateAnimBg="0"/>
      <p:bldP spid="301062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814" y="381000"/>
            <a:ext cx="4213185" cy="3200400"/>
          </a:xfrm>
          <a:prstGeom prst="rect">
            <a:avLst/>
          </a:prstGeom>
        </p:spPr>
      </p:pic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28600" y="276284"/>
            <a:ext cx="63246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aparte gebieden</a:t>
            </a:r>
          </a:p>
          <a:p>
            <a:r>
              <a:rPr lang="nl-NL" dirty="0" smtClean="0"/>
              <a:t>In de schors van de grote hersenen zijn aparte gebieden aan te wijzen met zenuwcellen voor onder andere</a:t>
            </a:r>
          </a:p>
          <a:p>
            <a:pPr>
              <a:buFont typeface="Arial"/>
              <a:buChar char="•"/>
            </a:pPr>
            <a:r>
              <a:rPr lang="nl-NL" dirty="0" smtClean="0"/>
              <a:t> het bewegen, die zitten meer aan de voorkant, in de voorhoofdskwab</a:t>
            </a:r>
          </a:p>
          <a:p>
            <a:pPr>
              <a:buFont typeface="Arial"/>
              <a:buChar char="•"/>
            </a:pPr>
            <a:r>
              <a:rPr lang="nl-NL" dirty="0" smtClean="0"/>
              <a:t> het tasten, die zitten in de wandbeenkwab</a:t>
            </a:r>
          </a:p>
          <a:p>
            <a:pPr>
              <a:buFont typeface="Arial"/>
              <a:buChar char="•"/>
            </a:pPr>
            <a:r>
              <a:rPr lang="nl-NL" dirty="0" smtClean="0"/>
              <a:t> het zien, die zitten in de achterhoofdskwab</a:t>
            </a:r>
          </a:p>
          <a:p>
            <a:pPr>
              <a:buFont typeface="Arial"/>
              <a:buChar char="•"/>
            </a:pPr>
            <a:r>
              <a:rPr lang="nl-NL" dirty="0" smtClean="0"/>
              <a:t> het horen, die zitten in de slaapkwab</a:t>
            </a:r>
          </a:p>
          <a:p>
            <a:pPr>
              <a:buFont typeface="Arial"/>
              <a:buChar char="•"/>
            </a:pPr>
            <a:r>
              <a:rPr lang="nl-NL" dirty="0" smtClean="0"/>
              <a:t> de taal: het lezen, schrijven en spreken, het begrijpen van dingen die gezegd zijn: die zitten in de voorhoofdskwab en op de overgang van de slaapkwab naar de wandbeenkwab, bij bijna iedereen in de linker hersenhelft</a:t>
            </a:r>
          </a:p>
          <a:p>
            <a:pPr>
              <a:buFont typeface="Arial"/>
              <a:buChar char="•"/>
            </a:pPr>
            <a:r>
              <a:rPr lang="nl-NL" dirty="0" smtClean="0"/>
              <a:t> het begrijpen van wat men ziet, in de slaapkwab</a:t>
            </a:r>
          </a:p>
          <a:p>
            <a:pPr>
              <a:buFont typeface="Arial"/>
              <a:buChar char="•"/>
            </a:pPr>
            <a:r>
              <a:rPr lang="nl-NL" dirty="0" smtClean="0"/>
              <a:t> voor aangeleerde handelingen, in de voorhoofdskwab</a:t>
            </a:r>
          </a:p>
          <a:p>
            <a:pPr>
              <a:buFont typeface="Arial"/>
              <a:buChar char="•"/>
            </a:pPr>
            <a:r>
              <a:rPr lang="nl-NL" dirty="0" smtClean="0"/>
              <a:t> het geheugen: behalve in de slaapkwab ook op andere plekken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6350000" cy="6692900"/>
          </a:xfrm>
          <a:prstGeom prst="rect">
            <a:avLst/>
          </a:prstGeom>
        </p:spPr>
      </p:pic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28600" y="4038600"/>
            <a:ext cx="518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voorbeeld van samenwerking:</a:t>
            </a:r>
          </a:p>
          <a:p>
            <a:r>
              <a:rPr lang="nl-NL" dirty="0" smtClean="0"/>
              <a:t>1. plan, afweging en initiatief (‘prefrontaal’)</a:t>
            </a:r>
          </a:p>
          <a:p>
            <a:r>
              <a:rPr lang="nl-NL" dirty="0" smtClean="0"/>
              <a:t>2. weten hoe het handig kan </a:t>
            </a:r>
          </a:p>
          <a:p>
            <a:r>
              <a:rPr lang="nl-NL" dirty="0" smtClean="0"/>
              <a:t>3. de spieren precies vertellen waar het heen moet (motorische schors)</a:t>
            </a:r>
          </a:p>
          <a:p>
            <a:r>
              <a:rPr lang="nl-NL" dirty="0" smtClean="0"/>
              <a:t>4. op naar het ruggenmerg om de prikkels af te geven (piramidebaan)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Schorsgebieden </a:t>
            </a:r>
            <a:endParaRPr lang="nl-NL" sz="4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Primair </a:t>
            </a:r>
          </a:p>
          <a:p>
            <a:pPr lvl="1"/>
            <a:r>
              <a:rPr lang="nl-NL" sz="2400" dirty="0" smtClean="0">
                <a:latin typeface="Calibri" pitchFamily="34" charset="0"/>
                <a:cs typeface="Calibri" pitchFamily="34" charset="0"/>
              </a:rPr>
              <a:t>Hier komen de prikkels binnen</a:t>
            </a:r>
          </a:p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Secundair </a:t>
            </a:r>
          </a:p>
          <a:p>
            <a:pPr lvl="1"/>
            <a:r>
              <a:rPr lang="nl-NL" sz="2400" dirty="0" smtClean="0">
                <a:latin typeface="Calibri" pitchFamily="34" charset="0"/>
                <a:cs typeface="Calibri" pitchFamily="34" charset="0"/>
              </a:rPr>
              <a:t>Verdere verwerking van prikkels; combineren van prikkels en vergelijking met patronen uit het geheugen</a:t>
            </a:r>
          </a:p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Tertiair</a:t>
            </a:r>
          </a:p>
          <a:p>
            <a:pPr lvl="1"/>
            <a:r>
              <a:rPr lang="nl-NL" sz="2400" dirty="0">
                <a:latin typeface="Calibri" pitchFamily="34" charset="0"/>
                <a:cs typeface="Calibri" pitchFamily="34" charset="0"/>
              </a:rPr>
              <a:t>Associatiegebieden; verbanden leggen</a:t>
            </a:r>
          </a:p>
          <a:p>
            <a:pPr marL="0" indent="0">
              <a:buNone/>
            </a:pPr>
            <a:endParaRPr lang="nl-NL" dirty="0">
              <a:latin typeface="Calibri" pitchFamily="34" charset="0"/>
              <a:cs typeface="Calibri" pitchFamily="34" charset="0"/>
            </a:endParaRPr>
          </a:p>
          <a:p>
            <a:endParaRPr lang="nl-NL" dirty="0" smtClean="0">
              <a:latin typeface="Calibri" pitchFamily="34" charset="0"/>
              <a:cs typeface="Calibri" pitchFamily="34" charset="0"/>
            </a:endParaRPr>
          </a:p>
          <a:p>
            <a:pPr marL="274638" lvl="1" indent="0">
              <a:buNone/>
            </a:pPr>
            <a:endParaRPr lang="nl-NL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fbeelding 3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Scholing NAH </a:t>
            </a:r>
            <a:r>
              <a:rPr lang="nl-NL" dirty="0" err="1" smtClean="0"/>
              <a:t>Hilverzorg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Welkom</a:t>
            </a:r>
          </a:p>
          <a:p>
            <a:r>
              <a:rPr lang="nl-NL" dirty="0" smtClean="0"/>
              <a:t>Kennismaking</a:t>
            </a:r>
          </a:p>
          <a:p>
            <a:r>
              <a:rPr lang="nl-NL" dirty="0" smtClean="0"/>
              <a:t>Leervragen</a:t>
            </a:r>
          </a:p>
          <a:p>
            <a:r>
              <a:rPr lang="nl-NL" dirty="0"/>
              <a:t>Programma scholing </a:t>
            </a:r>
            <a:endParaRPr lang="nl-NL" dirty="0" smtClean="0"/>
          </a:p>
          <a:p>
            <a:r>
              <a:rPr lang="nl-NL" dirty="0"/>
              <a:t>Uitleg WIKI </a:t>
            </a:r>
          </a:p>
          <a:p>
            <a:r>
              <a:rPr lang="nl-NL" sz="2400" dirty="0" smtClean="0">
                <a:hlinkClick r:id="rId2"/>
              </a:rPr>
              <a:t>http://maken.wikiwijs.nl/67809/NAH_Hilverzorg</a:t>
            </a:r>
            <a:r>
              <a:rPr lang="nl-NL" sz="2400" dirty="0" smtClean="0"/>
              <a:t> </a:t>
            </a:r>
          </a:p>
          <a:p>
            <a:r>
              <a:rPr lang="nl-NL" dirty="0" smtClean="0"/>
              <a:t>Inleiding hersenen en NAH</a:t>
            </a:r>
            <a:endParaRPr lang="nl-NL" dirty="0"/>
          </a:p>
        </p:txBody>
      </p:sp>
      <p:pic>
        <p:nvPicPr>
          <p:cNvPr id="4" name="Afbeelding 3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28600" y="914400"/>
            <a:ext cx="35052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Voorbeeld van samenwerking:</a:t>
            </a:r>
          </a:p>
          <a:p>
            <a:r>
              <a:rPr lang="nl-NL" dirty="0" smtClean="0"/>
              <a:t>Waarnemingen worden één geheel</a:t>
            </a:r>
          </a:p>
          <a:p>
            <a:r>
              <a:rPr lang="nl-NL" dirty="0" smtClean="0"/>
              <a:t>1. hersengebied voor het gevoel; </a:t>
            </a:r>
          </a:p>
          <a:p>
            <a:r>
              <a:rPr lang="nl-NL" dirty="0" smtClean="0"/>
              <a:t>2: hersengebied voor het horen; </a:t>
            </a:r>
          </a:p>
          <a:p>
            <a:r>
              <a:rPr lang="nl-NL" dirty="0" smtClean="0"/>
              <a:t>3: voor het zien; </a:t>
            </a:r>
          </a:p>
          <a:p>
            <a:r>
              <a:rPr lang="nl-NL" dirty="0" smtClean="0"/>
              <a:t>4: smaak en reuk; </a:t>
            </a:r>
          </a:p>
          <a:p>
            <a:r>
              <a:rPr lang="nl-NL" dirty="0" smtClean="0"/>
              <a:t>5: gebied in de wandbeenkwab waar verschillende zintuigen met elkaar één waarneming maken</a:t>
            </a:r>
          </a:p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0"/>
            <a:ext cx="5029200" cy="568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mtClean="0"/>
              <a:t>Verzamelnaam voor meerdere ziektes/aandoeningen die…</a:t>
            </a:r>
          </a:p>
          <a:p>
            <a:r>
              <a:rPr lang="nl-NL" smtClean="0"/>
              <a:t>Ontstaan zijn </a:t>
            </a:r>
            <a:r>
              <a:rPr lang="nl-NL" smtClean="0">
                <a:solidFill>
                  <a:srgbClr val="FF0000"/>
                </a:solidFill>
              </a:rPr>
              <a:t>na de geboorte </a:t>
            </a:r>
            <a:r>
              <a:rPr lang="nl-NL" smtClean="0"/>
              <a:t>waarbij…</a:t>
            </a:r>
          </a:p>
          <a:p>
            <a:r>
              <a:rPr lang="nl-NL" smtClean="0"/>
              <a:t>Blijvend </a:t>
            </a:r>
            <a:r>
              <a:rPr lang="nl-NL" smtClean="0">
                <a:solidFill>
                  <a:srgbClr val="FF0000"/>
                </a:solidFill>
              </a:rPr>
              <a:t>schade</a:t>
            </a:r>
            <a:r>
              <a:rPr lang="nl-NL" smtClean="0"/>
              <a:t> is ontstaan aan de </a:t>
            </a:r>
            <a:r>
              <a:rPr lang="nl-NL" smtClean="0">
                <a:solidFill>
                  <a:srgbClr val="FF0000"/>
                </a:solidFill>
              </a:rPr>
              <a:t>hersenen </a:t>
            </a:r>
            <a:r>
              <a:rPr lang="nl-NL" smtClean="0"/>
              <a:t>en….</a:t>
            </a:r>
          </a:p>
          <a:p>
            <a:r>
              <a:rPr lang="nl-NL" smtClean="0"/>
              <a:t>Deze schade gevolgen heeft voor het functioneren…..</a:t>
            </a:r>
          </a:p>
          <a:p>
            <a:r>
              <a:rPr lang="nl-NL" smtClean="0"/>
              <a:t>Van de bewoner én de omgeving van de bewoner</a:t>
            </a:r>
          </a:p>
          <a:p>
            <a:endParaRPr lang="nl-NL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err="1" smtClean="0"/>
              <a:t>NAH;Wat</a:t>
            </a:r>
            <a:r>
              <a:rPr lang="nl-NL" dirty="0" smtClean="0"/>
              <a:t> is het?</a:t>
            </a:r>
            <a:endParaRPr lang="nl-NL" dirty="0"/>
          </a:p>
        </p:txBody>
      </p:sp>
      <p:pic>
        <p:nvPicPr>
          <p:cNvPr id="16387" name="Afbeelding 5" descr="logo-mboutrech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6296" y="5664200"/>
            <a:ext cx="17526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3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smtClean="0">
                <a:latin typeface="Calibri" pitchFamily="34" charset="0"/>
              </a:rPr>
              <a:t>Er is een groot verschil tussen het leven voor het hersenletsel en het leven na het hersenletsel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4" name="Afbeelding 3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1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Oorzaken hersenletsel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Traumatisch</a:t>
            </a:r>
          </a:p>
          <a:p>
            <a:r>
              <a:rPr lang="nl-NL" dirty="0" smtClean="0"/>
              <a:t>Niet-traumatisch</a:t>
            </a:r>
            <a:endParaRPr lang="nl-NL" dirty="0"/>
          </a:p>
        </p:txBody>
      </p:sp>
      <p:pic>
        <p:nvPicPr>
          <p:cNvPr id="4" name="Afbeelding 3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sz="3200" dirty="0" smtClean="0">
                <a:latin typeface="Calibri" pitchFamily="34" charset="0"/>
              </a:rPr>
              <a:t>Klap/val op je hoofd</a:t>
            </a:r>
          </a:p>
          <a:p>
            <a:pPr lvl="1"/>
            <a:r>
              <a:rPr lang="nl-NL" sz="3200" dirty="0" smtClean="0">
                <a:latin typeface="Calibri" pitchFamily="34" charset="0"/>
              </a:rPr>
              <a:t>Voorwerp in je hoofd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" y="27463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>
                <a:latin typeface="Calibri" pitchFamily="34" charset="0"/>
              </a:rPr>
              <a:t>Traumatisch hersenletsel</a:t>
            </a:r>
            <a:br>
              <a:rPr lang="nl-NL" dirty="0">
                <a:latin typeface="Calibri" pitchFamily="34" charset="0"/>
              </a:rPr>
            </a:br>
            <a:endParaRPr lang="nl-NL" dirty="0"/>
          </a:p>
        </p:txBody>
      </p:sp>
      <p:pic>
        <p:nvPicPr>
          <p:cNvPr id="30723" name="Afbeelding 5" descr="logo-mboutrech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195317"/>
            <a:ext cx="17526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938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endParaRPr lang="nl-NL" sz="3200" dirty="0" smtClean="0">
              <a:latin typeface="Calibri" pitchFamily="34" charset="0"/>
            </a:endParaRPr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r>
              <a:rPr lang="nl-NL" sz="3200" dirty="0" smtClean="0">
                <a:latin typeface="Calibri" pitchFamily="34" charset="0"/>
              </a:rPr>
              <a:t>Phineas Cage </a:t>
            </a:r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r>
              <a:rPr lang="nl-NL" sz="3200" dirty="0" smtClean="0">
                <a:latin typeface="Calibri" pitchFamily="34" charset="0"/>
              </a:rPr>
              <a:t>(1823-1860)</a:t>
            </a:r>
            <a:endParaRPr lang="nl-NL" sz="3200" dirty="0">
              <a:latin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nl-NL" dirty="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8300" y="3716338"/>
            <a:ext cx="21336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3575" y="3878263"/>
            <a:ext cx="19621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Afbeelding 5" descr="logo-mboutrech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6788" y="188913"/>
            <a:ext cx="17526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918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pic>
        <p:nvPicPr>
          <p:cNvPr id="11" name="Afbeelding 10" descr="tumblr_m05tnchxDr1qbsieho1_12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7439026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pic>
        <p:nvPicPr>
          <p:cNvPr id="9" name="Afbeelding 8" descr="phineas_g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685800"/>
            <a:ext cx="2514601" cy="1417023"/>
          </a:xfrm>
          <a:prstGeom prst="rect">
            <a:avLst/>
          </a:prstGeom>
        </p:spPr>
      </p:pic>
      <p:pic>
        <p:nvPicPr>
          <p:cNvPr id="10" name="Afbeelding 9" descr="phineas_gage_from_uiowa_d_neurolog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092349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093600" cy="4678653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219200" y="5018018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Schrik niet: het gaat niet om precieze kennis van de plaats waar het allemaal zit – dit is meer om gewoon eens door te nemen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85800" y="48006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‘schuiven’ van de hersenen veroorzaakt vooral voorin en in de slaapkwab grote schade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"/>
            <a:ext cx="4953000" cy="33909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57200"/>
            <a:ext cx="3810000" cy="347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38200" y="68580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Onderwerpen:</a:t>
            </a:r>
            <a:endParaRPr lang="nl-NL" dirty="0" smtClean="0"/>
          </a:p>
          <a:p>
            <a:r>
              <a:rPr lang="nl-NL" dirty="0" smtClean="0"/>
              <a:t>- rondleiding in de hersenen</a:t>
            </a:r>
          </a:p>
          <a:p>
            <a:r>
              <a:rPr lang="nl-NL" dirty="0" smtClean="0"/>
              <a:t>- oorzaken van letsel</a:t>
            </a:r>
            <a:endParaRPr lang="nl-NL" dirty="0"/>
          </a:p>
        </p:txBody>
      </p:sp>
      <p:pic>
        <p:nvPicPr>
          <p:cNvPr id="9" name="Afbeelding 8" descr="fr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609130"/>
            <a:ext cx="4382318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pic>
        <p:nvPicPr>
          <p:cNvPr id="5" name="Afbeelding 4" descr="CNS1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37" y="152400"/>
            <a:ext cx="7911339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CNS033-frontaal-val-badku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581400"/>
            <a:ext cx="4082207" cy="2673677"/>
          </a:xfrm>
          <a:prstGeom prst="rect">
            <a:avLst/>
          </a:prstGeom>
        </p:spPr>
      </p:pic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pic>
        <p:nvPicPr>
          <p:cNvPr id="5" name="Afbeelding 4" descr="CNS0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4770072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pic>
        <p:nvPicPr>
          <p:cNvPr id="5" name="Afbeelding 4" descr="axon-she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19" y="381000"/>
            <a:ext cx="6997700" cy="408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pic>
        <p:nvPicPr>
          <p:cNvPr id="5" name="Afbeelding 4" descr="tornAXO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28600"/>
            <a:ext cx="6720241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nl-NL" sz="3200" dirty="0">
                <a:latin typeface="Calibri" pitchFamily="34" charset="0"/>
              </a:rPr>
              <a:t>H</a:t>
            </a:r>
            <a:r>
              <a:rPr lang="nl-NL" sz="3200" dirty="0" smtClean="0">
                <a:latin typeface="Calibri" pitchFamily="34" charset="0"/>
              </a:rPr>
              <a:t>erseninfarct (CVA</a:t>
            </a:r>
            <a:r>
              <a:rPr lang="nl-NL" sz="3200" dirty="0">
                <a:latin typeface="Calibri" pitchFamily="34" charset="0"/>
              </a:rPr>
              <a:t>) </a:t>
            </a:r>
            <a:endParaRPr lang="nl-NL" sz="3200" dirty="0" smtClean="0">
              <a:latin typeface="Calibri" pitchFamily="34" charset="0"/>
            </a:endParaRPr>
          </a:p>
          <a:p>
            <a:pPr lvl="1"/>
            <a:r>
              <a:rPr lang="nl-NL" sz="3200" dirty="0" smtClean="0">
                <a:latin typeface="Calibri" pitchFamily="34" charset="0"/>
              </a:rPr>
              <a:t>Hersenbloeding </a:t>
            </a:r>
            <a:r>
              <a:rPr lang="nl-NL" sz="3200" dirty="0">
                <a:latin typeface="Calibri" pitchFamily="34" charset="0"/>
              </a:rPr>
              <a:t>(CVA</a:t>
            </a:r>
            <a:r>
              <a:rPr lang="nl-NL" sz="3200" dirty="0" smtClean="0">
                <a:latin typeface="Calibri" pitchFamily="34" charset="0"/>
              </a:rPr>
              <a:t>)</a:t>
            </a:r>
          </a:p>
          <a:p>
            <a:pPr lvl="1"/>
            <a:r>
              <a:rPr lang="nl-NL" sz="3200" dirty="0" smtClean="0">
                <a:latin typeface="Calibri" pitchFamily="34" charset="0"/>
              </a:rPr>
              <a:t>Subduraal hematoom</a:t>
            </a:r>
          </a:p>
          <a:p>
            <a:pPr lvl="1"/>
            <a:r>
              <a:rPr lang="nl-NL" sz="3200" dirty="0" smtClean="0">
                <a:latin typeface="Calibri" pitchFamily="34" charset="0"/>
              </a:rPr>
              <a:t>Subarachnoïdale bloeding</a:t>
            </a:r>
          </a:p>
          <a:p>
            <a:pPr lvl="1"/>
            <a:r>
              <a:rPr lang="nl-NL" sz="3200" dirty="0" smtClean="0">
                <a:latin typeface="Calibri" pitchFamily="34" charset="0"/>
              </a:rPr>
              <a:t>Ontstekingen</a:t>
            </a:r>
          </a:p>
          <a:p>
            <a:pPr lvl="1"/>
            <a:r>
              <a:rPr lang="nl-NL" sz="3200" dirty="0" smtClean="0">
                <a:latin typeface="Calibri" pitchFamily="34" charset="0"/>
              </a:rPr>
              <a:t>Kanker (tumoren)</a:t>
            </a:r>
          </a:p>
          <a:p>
            <a:pPr lvl="1"/>
            <a:r>
              <a:rPr lang="nl-NL" sz="3200" dirty="0" smtClean="0">
                <a:latin typeface="Calibri" pitchFamily="34" charset="0"/>
              </a:rPr>
              <a:t>Zuurstoftekort </a:t>
            </a:r>
          </a:p>
          <a:p>
            <a:pPr lvl="1"/>
            <a:r>
              <a:rPr lang="nl-NL" sz="3200" dirty="0" smtClean="0">
                <a:latin typeface="Calibri" pitchFamily="34" charset="0"/>
              </a:rPr>
              <a:t>Vergiftiging (bv koolmonoxide)</a:t>
            </a:r>
          </a:p>
          <a:p>
            <a:pPr lvl="1"/>
            <a:r>
              <a:rPr lang="nl-NL" sz="3200" dirty="0" smtClean="0">
                <a:latin typeface="Calibri" pitchFamily="34" charset="0"/>
              </a:rPr>
              <a:t>Ziekte van Alzheimer, ziekte van </a:t>
            </a:r>
            <a:r>
              <a:rPr lang="nl-NL" sz="3200" dirty="0" err="1" smtClean="0">
                <a:latin typeface="Calibri" pitchFamily="34" charset="0"/>
              </a:rPr>
              <a:t>Korsakov</a:t>
            </a:r>
            <a:r>
              <a:rPr lang="nl-NL" sz="3200" dirty="0" smtClean="0">
                <a:latin typeface="Calibri" pitchFamily="34" charset="0"/>
              </a:rPr>
              <a:t> etc..</a:t>
            </a:r>
          </a:p>
          <a:p>
            <a:endParaRPr lang="nl-NL" sz="3200" dirty="0" smtClean="0">
              <a:latin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nl-NL" dirty="0">
                <a:latin typeface="Calibri" pitchFamily="34" charset="0"/>
              </a:rPr>
              <a:t>Niet traumatisch hersenletsel</a:t>
            </a:r>
            <a:br>
              <a:rPr lang="nl-NL" dirty="0">
                <a:latin typeface="Calibri" pitchFamily="34" charset="0"/>
              </a:rPr>
            </a:br>
            <a:endParaRPr lang="nl-NL" dirty="0"/>
          </a:p>
        </p:txBody>
      </p:sp>
      <p:pic>
        <p:nvPicPr>
          <p:cNvPr id="4" name="Afbeelding 3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1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Afbeelding 5" descr="logo-mboutrech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5664200"/>
            <a:ext cx="17526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kstvak 6"/>
          <p:cNvSpPr txBox="1">
            <a:spLocks noChangeArrowheads="1"/>
          </p:cNvSpPr>
          <p:nvPr/>
        </p:nvSpPr>
        <p:spPr bwMode="auto">
          <a:xfrm>
            <a:off x="228600" y="6367463"/>
            <a:ext cx="3505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100" dirty="0">
                <a:latin typeface="Calibri" pitchFamily="34" charset="0"/>
              </a:rPr>
              <a:t>mbo utrecht –</a:t>
            </a:r>
            <a:r>
              <a:rPr lang="nl-NL" sz="1100" dirty="0" smtClean="0">
                <a:latin typeface="Calibri" pitchFamily="34" charset="0"/>
              </a:rPr>
              <a:t> </a:t>
            </a:r>
            <a:r>
              <a:rPr lang="nl-NL" sz="1100" dirty="0" err="1" smtClean="0">
                <a:latin typeface="Calibri" pitchFamily="34" charset="0"/>
              </a:rPr>
              <a:t>UZa</a:t>
            </a:r>
            <a:r>
              <a:rPr lang="nl-NL" sz="1100" dirty="0" smtClean="0">
                <a:latin typeface="Calibri" pitchFamily="34" charset="0"/>
              </a:rPr>
              <a:t> </a:t>
            </a:r>
            <a:r>
              <a:rPr lang="nl-NL" sz="1100" dirty="0" err="1">
                <a:latin typeface="Calibri" pitchFamily="34" charset="0"/>
              </a:rPr>
              <a:t>GZa</a:t>
            </a:r>
            <a:endParaRPr lang="nl-NL" sz="1100" dirty="0">
              <a:latin typeface="Calibri" pitchFamily="34" charset="0"/>
            </a:endParaRPr>
          </a:p>
        </p:txBody>
      </p:sp>
      <p:sp>
        <p:nvSpPr>
          <p:cNvPr id="38915" name="Titel 1"/>
          <p:cNvSpPr>
            <a:spLocks noGrp="1"/>
          </p:cNvSpPr>
          <p:nvPr>
            <p:ph type="ctrTitle"/>
          </p:nvPr>
        </p:nvSpPr>
        <p:spPr>
          <a:xfrm>
            <a:off x="3124200" y="6513513"/>
            <a:ext cx="3124200" cy="231775"/>
          </a:xfrm>
        </p:spPr>
        <p:txBody>
          <a:bodyPr>
            <a:normAutofit fontScale="90000"/>
          </a:bodyPr>
          <a:lstStyle/>
          <a:p>
            <a:r>
              <a:rPr lang="nl-NL" sz="1100" smtClean="0">
                <a:solidFill>
                  <a:schemeClr val="bg1"/>
                </a:solidFill>
              </a:rPr>
              <a:t>de titel van de dia</a:t>
            </a:r>
          </a:p>
        </p:txBody>
      </p:sp>
      <p:pic>
        <p:nvPicPr>
          <p:cNvPr id="38916" name="Afbeelding 4" descr="1217-czs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657225"/>
            <a:ext cx="60198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1066800" y="5202535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Calibri"/>
                <a:cs typeface="Calibri"/>
              </a:rPr>
              <a:t>een herseninfarct</a:t>
            </a:r>
            <a:endParaRPr lang="nl-NL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Afbeelding 5" descr="logo-mboutrech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5664200"/>
            <a:ext cx="17526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kstvak 6"/>
          <p:cNvSpPr txBox="1">
            <a:spLocks noChangeArrowheads="1"/>
          </p:cNvSpPr>
          <p:nvPr/>
        </p:nvSpPr>
        <p:spPr bwMode="auto">
          <a:xfrm>
            <a:off x="228600" y="6367463"/>
            <a:ext cx="3505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100" dirty="0">
                <a:latin typeface="Calibri" pitchFamily="34" charset="0"/>
              </a:rPr>
              <a:t>mbo utrecht –</a:t>
            </a:r>
            <a:r>
              <a:rPr lang="nl-NL" sz="1100" dirty="0" smtClean="0">
                <a:latin typeface="Calibri" pitchFamily="34" charset="0"/>
              </a:rPr>
              <a:t> </a:t>
            </a:r>
            <a:r>
              <a:rPr lang="nl-NL" sz="1100" dirty="0" err="1" smtClean="0">
                <a:latin typeface="Calibri" pitchFamily="34" charset="0"/>
              </a:rPr>
              <a:t>UZa</a:t>
            </a:r>
            <a:r>
              <a:rPr lang="nl-NL" sz="1100" dirty="0" smtClean="0">
                <a:latin typeface="Calibri" pitchFamily="34" charset="0"/>
              </a:rPr>
              <a:t> </a:t>
            </a:r>
            <a:r>
              <a:rPr lang="nl-NL" sz="1100" dirty="0" err="1">
                <a:latin typeface="Calibri" pitchFamily="34" charset="0"/>
              </a:rPr>
              <a:t>GZa</a:t>
            </a:r>
            <a:endParaRPr lang="nl-NL" sz="1100" dirty="0">
              <a:latin typeface="Calibri" pitchFamily="34" charset="0"/>
            </a:endParaRPr>
          </a:p>
        </p:txBody>
      </p:sp>
      <p:sp>
        <p:nvSpPr>
          <p:cNvPr id="43011" name="Titel 1"/>
          <p:cNvSpPr>
            <a:spLocks noGrp="1"/>
          </p:cNvSpPr>
          <p:nvPr>
            <p:ph type="ctrTitle"/>
          </p:nvPr>
        </p:nvSpPr>
        <p:spPr>
          <a:xfrm>
            <a:off x="3124200" y="6513513"/>
            <a:ext cx="3124200" cy="231775"/>
          </a:xfrm>
        </p:spPr>
        <p:txBody>
          <a:bodyPr>
            <a:normAutofit fontScale="90000"/>
          </a:bodyPr>
          <a:lstStyle/>
          <a:p>
            <a:r>
              <a:rPr lang="nl-NL" sz="1100" smtClean="0">
                <a:solidFill>
                  <a:schemeClr val="bg1"/>
                </a:solidFill>
              </a:rPr>
              <a:t>de titel van de dia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188743" y="4847272"/>
            <a:ext cx="5974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Calibri"/>
                <a:cs typeface="Calibri"/>
              </a:rPr>
              <a:t>1. een plaque ‘knapt’ = ruptuur</a:t>
            </a:r>
          </a:p>
          <a:p>
            <a:endParaRPr lang="nl-NL" dirty="0" smtClean="0">
              <a:latin typeface="Calibri"/>
              <a:cs typeface="Calibri"/>
            </a:endParaRPr>
          </a:p>
          <a:p>
            <a:r>
              <a:rPr lang="nl-NL" dirty="0" smtClean="0">
                <a:latin typeface="Calibri"/>
                <a:cs typeface="Calibri"/>
              </a:rPr>
              <a:t>2. meteen stolselvorming = trombose</a:t>
            </a:r>
          </a:p>
          <a:p>
            <a:pPr>
              <a:buFontTx/>
              <a:buChar char="-"/>
            </a:pPr>
            <a:r>
              <a:rPr lang="nl-NL" dirty="0" smtClean="0">
                <a:latin typeface="Calibri"/>
                <a:cs typeface="Calibri"/>
              </a:rPr>
              <a:t> leidt tot acute totale afsluiting</a:t>
            </a:r>
          </a:p>
          <a:p>
            <a:r>
              <a:rPr lang="nl-NL" dirty="0" smtClean="0">
                <a:latin typeface="Calibri"/>
                <a:cs typeface="Calibri"/>
              </a:rPr>
              <a:t>- leidt tot embolie en acute totale afsluiting verderop</a:t>
            </a:r>
            <a:endParaRPr lang="nl-NL" dirty="0">
              <a:latin typeface="Calibri"/>
              <a:cs typeface="Calibri"/>
            </a:endParaRPr>
          </a:p>
        </p:txBody>
      </p:sp>
      <p:pic>
        <p:nvPicPr>
          <p:cNvPr id="8" name="Afbeelding 7" descr="18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52400"/>
            <a:ext cx="5791200" cy="4632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Subduraal hematoom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2017941"/>
            <a:ext cx="4680520" cy="3748146"/>
          </a:xfrm>
          <a:prstGeom prst="rect">
            <a:avLst/>
          </a:prstGeom>
        </p:spPr>
      </p:pic>
      <p:pic>
        <p:nvPicPr>
          <p:cNvPr id="5" name="Afbeelding 4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Afbeelding 5" descr="logo-mboutrech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5664200"/>
            <a:ext cx="17526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kstvak 6"/>
          <p:cNvSpPr txBox="1">
            <a:spLocks noChangeArrowheads="1"/>
          </p:cNvSpPr>
          <p:nvPr/>
        </p:nvSpPr>
        <p:spPr bwMode="auto">
          <a:xfrm>
            <a:off x="228600" y="6367463"/>
            <a:ext cx="3505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100" dirty="0">
                <a:latin typeface="Calibri" pitchFamily="34" charset="0"/>
              </a:rPr>
              <a:t>mbo utrecht –</a:t>
            </a:r>
            <a:r>
              <a:rPr lang="nl-NL" sz="1100" dirty="0" smtClean="0">
                <a:latin typeface="Calibri" pitchFamily="34" charset="0"/>
              </a:rPr>
              <a:t> </a:t>
            </a:r>
            <a:r>
              <a:rPr lang="nl-NL" sz="1100" dirty="0" err="1" smtClean="0">
                <a:latin typeface="Calibri" pitchFamily="34" charset="0"/>
              </a:rPr>
              <a:t>UZa</a:t>
            </a:r>
            <a:r>
              <a:rPr lang="nl-NL" sz="1100" dirty="0" smtClean="0">
                <a:latin typeface="Calibri" pitchFamily="34" charset="0"/>
              </a:rPr>
              <a:t> </a:t>
            </a:r>
            <a:r>
              <a:rPr lang="nl-NL" sz="1100" dirty="0" err="1">
                <a:latin typeface="Calibri" pitchFamily="34" charset="0"/>
              </a:rPr>
              <a:t>GZa</a:t>
            </a:r>
            <a:endParaRPr lang="nl-NL" sz="1100" dirty="0">
              <a:latin typeface="Calibri" pitchFamily="34" charset="0"/>
            </a:endParaRPr>
          </a:p>
        </p:txBody>
      </p:sp>
      <p:sp>
        <p:nvSpPr>
          <p:cNvPr id="38915" name="Titel 1"/>
          <p:cNvSpPr>
            <a:spLocks noGrp="1"/>
          </p:cNvSpPr>
          <p:nvPr>
            <p:ph type="ctrTitle"/>
          </p:nvPr>
        </p:nvSpPr>
        <p:spPr>
          <a:xfrm>
            <a:off x="3124200" y="6513513"/>
            <a:ext cx="3124200" cy="231775"/>
          </a:xfrm>
        </p:spPr>
        <p:txBody>
          <a:bodyPr>
            <a:normAutofit fontScale="90000"/>
          </a:bodyPr>
          <a:lstStyle/>
          <a:p>
            <a:r>
              <a:rPr lang="nl-NL" sz="1100" smtClean="0">
                <a:solidFill>
                  <a:schemeClr val="bg1"/>
                </a:solidFill>
              </a:rPr>
              <a:t>de titel van de dia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838200" y="5085184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Calibri"/>
                <a:cs typeface="Calibri"/>
              </a:rPr>
              <a:t>Een SAB = een </a:t>
            </a:r>
            <a:r>
              <a:rPr lang="nl-NL" dirty="0" err="1" smtClean="0">
                <a:latin typeface="Calibri"/>
                <a:cs typeface="Calibri"/>
              </a:rPr>
              <a:t>subarachnoidale</a:t>
            </a:r>
            <a:r>
              <a:rPr lang="nl-NL" dirty="0" smtClean="0">
                <a:latin typeface="Calibri"/>
                <a:cs typeface="Calibri"/>
              </a:rPr>
              <a:t> bloeding</a:t>
            </a:r>
          </a:p>
          <a:p>
            <a:r>
              <a:rPr lang="nl-NL" dirty="0" smtClean="0">
                <a:latin typeface="Calibri"/>
                <a:cs typeface="Calibri"/>
              </a:rPr>
              <a:t>Een aangeboren aneurysma aan de onderkant van de hersenen</a:t>
            </a:r>
            <a:endParaRPr lang="nl-NL" dirty="0">
              <a:latin typeface="Calibri"/>
              <a:cs typeface="Calibri"/>
            </a:endParaRPr>
          </a:p>
        </p:txBody>
      </p:sp>
      <p:pic>
        <p:nvPicPr>
          <p:cNvPr id="9" name="Afbeelding 8" descr="1229-czs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4800"/>
            <a:ext cx="2895600" cy="4420138"/>
          </a:xfrm>
          <a:prstGeom prst="rect">
            <a:avLst/>
          </a:prstGeom>
        </p:spPr>
      </p:pic>
      <p:pic>
        <p:nvPicPr>
          <p:cNvPr id="10" name="Afbeelding 9" descr="subarachnoid_hemorrhage_coronal_berry_700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04800"/>
            <a:ext cx="42672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85800" y="48006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herpes met bloederige ‘blaasjes’ in de hersenen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052" y="609600"/>
            <a:ext cx="3920998" cy="32766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" y="603250"/>
            <a:ext cx="3850826" cy="267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sz="4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Zenuwstelsel </a:t>
            </a:r>
            <a:endParaRPr lang="nl-NL" sz="4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l-NL" sz="2800" dirty="0" smtClean="0">
                <a:latin typeface="Calibri" pitchFamily="34" charset="0"/>
                <a:cs typeface="Calibri" pitchFamily="34" charset="0"/>
              </a:rPr>
              <a:t>Zenuw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l-NL" sz="2800" dirty="0" smtClean="0">
                <a:latin typeface="Calibri" pitchFamily="34" charset="0"/>
                <a:cs typeface="Calibri" pitchFamily="34" charset="0"/>
              </a:rPr>
              <a:t>Zenuwwortel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nl-NL" sz="2800" dirty="0" smtClean="0">
              <a:latin typeface="Calibri" pitchFamily="34" charset="0"/>
              <a:cs typeface="Calibri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l-NL" sz="2800" dirty="0" smtClean="0">
                <a:latin typeface="Calibri" pitchFamily="34" charset="0"/>
                <a:cs typeface="Calibri" pitchFamily="34" charset="0"/>
              </a:rPr>
              <a:t>Ruggenmerg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l-NL" sz="2800" dirty="0" smtClean="0">
                <a:latin typeface="Calibri" pitchFamily="34" charset="0"/>
                <a:cs typeface="Calibri" pitchFamily="34" charset="0"/>
              </a:rPr>
              <a:t>Hersenstam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l-NL" sz="2800" dirty="0" smtClean="0">
                <a:latin typeface="Calibri" pitchFamily="34" charset="0"/>
                <a:cs typeface="Calibri" pitchFamily="34" charset="0"/>
              </a:rPr>
              <a:t>Kleine hersenen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nl-NL" sz="2800" dirty="0" smtClean="0">
                <a:latin typeface="Calibri" pitchFamily="34" charset="0"/>
                <a:cs typeface="Calibri" pitchFamily="34" charset="0"/>
              </a:rPr>
              <a:t>Grote hersenen</a:t>
            </a:r>
            <a:endParaRPr lang="nl-NL" sz="28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708400" y="1700213"/>
            <a:ext cx="0" cy="649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08400" y="3213100"/>
            <a:ext cx="0" cy="15843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4149725" y="1609725"/>
            <a:ext cx="4994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400" dirty="0">
                <a:latin typeface="Calibri" pitchFamily="34" charset="0"/>
              </a:rPr>
              <a:t>Perifere zenuwstelsel;</a:t>
            </a:r>
          </a:p>
          <a:p>
            <a:r>
              <a:rPr lang="nl-NL" sz="2400" dirty="0">
                <a:latin typeface="Calibri" pitchFamily="34" charset="0"/>
              </a:rPr>
              <a:t>Buiten de schedel en het wervelkanaal</a:t>
            </a:r>
          </a:p>
        </p:txBody>
      </p:sp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4141788" y="3589338"/>
            <a:ext cx="50577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400" dirty="0">
                <a:latin typeface="Calibri" pitchFamily="34" charset="0"/>
              </a:rPr>
              <a:t>Centrale zenuwstelsel;</a:t>
            </a:r>
          </a:p>
          <a:p>
            <a:r>
              <a:rPr lang="nl-NL" sz="2400" dirty="0">
                <a:latin typeface="Calibri" pitchFamily="34" charset="0"/>
              </a:rPr>
              <a:t>Binnen de schedel en het wervelkanaal</a:t>
            </a:r>
          </a:p>
        </p:txBody>
      </p:sp>
      <p:pic>
        <p:nvPicPr>
          <p:cNvPr id="8" name="Afbeelding 7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3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365" grpId="0"/>
      <p:bldP spid="153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905000" y="48006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hersenabces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381000"/>
            <a:ext cx="7651750" cy="4147416"/>
          </a:xfrm>
          <a:prstGeom prst="rect">
            <a:avLst/>
          </a:prstGeom>
        </p:spPr>
      </p:pic>
      <p:pic>
        <p:nvPicPr>
          <p:cNvPr id="10" name="Afbeelding 9" descr="CNS0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711849"/>
            <a:ext cx="290858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pic>
        <p:nvPicPr>
          <p:cNvPr id="5" name="Afbeelding 4" descr="CNS0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"/>
            <a:ext cx="4421042" cy="2895600"/>
          </a:xfrm>
          <a:prstGeom prst="rect">
            <a:avLst/>
          </a:prstGeom>
        </p:spPr>
      </p:pic>
      <p:pic>
        <p:nvPicPr>
          <p:cNvPr id="8" name="Afbeelding 7" descr="CNS0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551" y="3581400"/>
            <a:ext cx="4254299" cy="2786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63500"/>
            <a:ext cx="6477000" cy="6731000"/>
          </a:xfrm>
          <a:prstGeom prst="rect">
            <a:avLst/>
          </a:prstGeom>
        </p:spPr>
      </p:pic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28600" y="1828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goedaardig hersengezwel met grote schade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85800" y="41542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koolmonoxide zorgt voor zuurstofgebrek in de hersenen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251524"/>
            <a:ext cx="2362200" cy="187043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400" y="3632200"/>
            <a:ext cx="2844800" cy="28448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51524"/>
            <a:ext cx="29718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85800" y="48006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vergrote </a:t>
            </a:r>
            <a:r>
              <a:rPr lang="nl-NL" dirty="0" err="1" smtClean="0"/>
              <a:t>hersenvochtruimtes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5080000" cy="4064000"/>
          </a:xfrm>
          <a:prstGeom prst="rect">
            <a:avLst/>
          </a:prstGeom>
        </p:spPr>
      </p:pic>
      <p:pic>
        <p:nvPicPr>
          <p:cNvPr id="10" name="Afbeelding 9" descr="13.22-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844" y="2667000"/>
            <a:ext cx="3266756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457200"/>
            <a:ext cx="7251700" cy="456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343400" y="4572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Thiamine</a:t>
            </a:r>
            <a:r>
              <a:rPr lang="nl-NL" dirty="0" smtClean="0"/>
              <a:t>; Vit B1 onmisbaar voor een goede hersenwerking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177800"/>
            <a:ext cx="3294063" cy="21082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62" y="3124200"/>
            <a:ext cx="3907937" cy="313156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003" y="1981200"/>
            <a:ext cx="4442797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Verschijnselen hersenletsel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r>
              <a:rPr lang="nl-NL" dirty="0">
                <a:latin typeface="Calibri" pitchFamily="34" charset="0"/>
              </a:rPr>
              <a:t>Afhankelijk van: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nl-NL" dirty="0">
                <a:latin typeface="Calibri" pitchFamily="34" charset="0"/>
              </a:rPr>
              <a:t>Waar de schade in de hersenen zit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nl-NL" dirty="0">
                <a:latin typeface="Calibri" pitchFamily="34" charset="0"/>
              </a:rPr>
              <a:t>Hoe groot de schade is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alibri" pitchFamily="34" charset="0"/>
                <a:hlinkClick r:id="rId2"/>
              </a:rPr>
              <a:t>http://www.youtube.com/watch?v=hQsa794bSYk</a:t>
            </a:r>
            <a:endParaRPr lang="nl-NL" dirty="0">
              <a:latin typeface="Calibri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Maak vanuit de inventarisatie die je gemaakt hebt vanuit je beroepspraktijk een indeling in de symptomen:</a:t>
            </a:r>
          </a:p>
          <a:p>
            <a:r>
              <a:rPr lang="nl-NL" dirty="0" smtClean="0"/>
              <a:t>Motorische symptomen</a:t>
            </a:r>
          </a:p>
          <a:p>
            <a:r>
              <a:rPr lang="nl-NL" dirty="0" smtClean="0"/>
              <a:t>Cognitieve symptomen</a:t>
            </a:r>
          </a:p>
          <a:p>
            <a:r>
              <a:rPr lang="nl-NL" dirty="0" smtClean="0"/>
              <a:t>Gedragssymptomen </a:t>
            </a:r>
            <a:endParaRPr lang="nl-NL" dirty="0"/>
          </a:p>
        </p:txBody>
      </p:sp>
      <p:pic>
        <p:nvPicPr>
          <p:cNvPr id="4" name="Afbeelding 3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26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13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66" y="0"/>
            <a:ext cx="7379434" cy="6008133"/>
          </a:xfrm>
          <a:prstGeom prst="rect">
            <a:avLst/>
          </a:prstGeom>
        </p:spPr>
      </p:pic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67019" y="599845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hersenen en ruggenmerg zijn samen het centrale zenuwstelsel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Hersenen </a:t>
            </a:r>
            <a:endParaRPr lang="nl-NL" sz="4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Grote hersenen</a:t>
            </a:r>
          </a:p>
          <a:p>
            <a:endParaRPr lang="nl-NL" dirty="0">
              <a:latin typeface="Calibri" pitchFamily="34" charset="0"/>
              <a:cs typeface="Calibri" pitchFamily="34" charset="0"/>
            </a:endParaRPr>
          </a:p>
          <a:p>
            <a:endParaRPr lang="nl-NL" dirty="0" smtClean="0">
              <a:latin typeface="Calibri" pitchFamily="34" charset="0"/>
              <a:cs typeface="Calibri" pitchFamily="34" charset="0"/>
            </a:endParaRPr>
          </a:p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Kleine hersenen</a:t>
            </a:r>
          </a:p>
          <a:p>
            <a:endParaRPr lang="nl-NL" dirty="0">
              <a:latin typeface="Calibri" pitchFamily="34" charset="0"/>
              <a:cs typeface="Calibri" pitchFamily="34" charset="0"/>
            </a:endParaRPr>
          </a:p>
          <a:p>
            <a:endParaRPr lang="nl-NL" dirty="0" smtClean="0">
              <a:latin typeface="Calibri" pitchFamily="34" charset="0"/>
              <a:cs typeface="Calibri" pitchFamily="34" charset="0"/>
            </a:endParaRPr>
          </a:p>
          <a:p>
            <a:r>
              <a:rPr lang="nl-NL" dirty="0">
                <a:latin typeface="Calibri" pitchFamily="34" charset="0"/>
                <a:cs typeface="Calibri" pitchFamily="34" charset="0"/>
              </a:rPr>
              <a:t>H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ersenstam</a:t>
            </a:r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32004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131840" y="1844824"/>
            <a:ext cx="2520280" cy="648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53206" y="3356992"/>
            <a:ext cx="3895058" cy="144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483768" y="3717032"/>
            <a:ext cx="3816424" cy="9858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Afbeelding 8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2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28600" y="1981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zenuwcellen maken netwerken met elkaar</a:t>
            </a:r>
            <a:endParaRPr lang="nl-NL" dirty="0"/>
          </a:p>
        </p:txBody>
      </p:sp>
      <p:pic>
        <p:nvPicPr>
          <p:cNvPr id="9" name="Afbeelding 8" descr="mGFP_neur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0"/>
            <a:ext cx="5721132" cy="5721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659759" cy="5759078"/>
          </a:xfrm>
          <a:prstGeom prst="rect">
            <a:avLst/>
          </a:prstGeom>
        </p:spPr>
      </p:pic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819400" y="59830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zenuwcellen maken netwerken met elkaar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ogo-mboutrec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19" y="5664349"/>
            <a:ext cx="1752381" cy="119365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28600" y="6367790"/>
            <a:ext cx="3505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mbo utrecht – </a:t>
            </a:r>
            <a:r>
              <a:rPr lang="nl-NL" sz="1100" dirty="0" err="1" smtClean="0"/>
              <a:t>UZa</a:t>
            </a:r>
            <a:r>
              <a:rPr lang="nl-NL" sz="1100" dirty="0" smtClean="0"/>
              <a:t> &amp; </a:t>
            </a:r>
            <a:r>
              <a:rPr lang="nl-NL" sz="1100" dirty="0" err="1" smtClean="0"/>
              <a:t>GZa</a:t>
            </a:r>
            <a:endParaRPr lang="nl-NL" sz="1100" dirty="0"/>
          </a:p>
        </p:txBody>
      </p:sp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124200" y="6513512"/>
            <a:ext cx="3124200" cy="231775"/>
          </a:xfrm>
        </p:spPr>
        <p:txBody>
          <a:bodyPr>
            <a:noAutofit/>
          </a:bodyPr>
          <a:lstStyle/>
          <a:p>
            <a:r>
              <a:rPr lang="nl-NL" sz="1100" dirty="0" smtClean="0">
                <a:solidFill>
                  <a:schemeClr val="bg1"/>
                </a:solidFill>
              </a:rPr>
              <a:t>de titel van de dia</a:t>
            </a:r>
            <a:endParaRPr lang="nl-NL" sz="1100" dirty="0">
              <a:solidFill>
                <a:schemeClr val="bg1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" y="304800"/>
            <a:ext cx="8369300" cy="474980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33400" y="5341183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op basis van die netwerken ontstaan waarnemingen, belevingen, plannen, herinneringen, wensen, verlangens, angsten, overtuigingen, twijfels en trots en alle andere dingen die ertoe doen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1143</Words>
  <Application>Microsoft Office PowerPoint</Application>
  <PresentationFormat>Diavoorstelling (4:3)</PresentationFormat>
  <Paragraphs>212</Paragraphs>
  <Slides>49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5" baseType="lpstr">
      <vt:lpstr>Arial</vt:lpstr>
      <vt:lpstr>Calibri</vt:lpstr>
      <vt:lpstr>Times New Roman</vt:lpstr>
      <vt:lpstr>Wingdings 2</vt:lpstr>
      <vt:lpstr>Wingdings 3</vt:lpstr>
      <vt:lpstr>Office-thema</vt:lpstr>
      <vt:lpstr>PowerPoint-presentatie</vt:lpstr>
      <vt:lpstr>Scholing NAH Hilverzorg</vt:lpstr>
      <vt:lpstr>de titel van de dia</vt:lpstr>
      <vt:lpstr>Zenuwstelsel </vt:lpstr>
      <vt:lpstr>de titel van de dia</vt:lpstr>
      <vt:lpstr>Hersenen </vt:lpstr>
      <vt:lpstr>de titel van de dia</vt:lpstr>
      <vt:lpstr>de titel van de dia</vt:lpstr>
      <vt:lpstr>de titel van de dia</vt:lpstr>
      <vt:lpstr>de titel van de dia</vt:lpstr>
      <vt:lpstr>de titel van de dia</vt:lpstr>
      <vt:lpstr>Grijze en witte stof</vt:lpstr>
      <vt:lpstr>PowerPoint-presentatie</vt:lpstr>
      <vt:lpstr>de titel van de dia</vt:lpstr>
      <vt:lpstr>de titel van de dia</vt:lpstr>
      <vt:lpstr>PowerPoint-presentatie</vt:lpstr>
      <vt:lpstr>de titel van de dia</vt:lpstr>
      <vt:lpstr>de titel van de dia</vt:lpstr>
      <vt:lpstr>Schorsgebieden </vt:lpstr>
      <vt:lpstr>de titel van de dia</vt:lpstr>
      <vt:lpstr>NAH;Wat is het?</vt:lpstr>
      <vt:lpstr>PowerPoint-presentatie</vt:lpstr>
      <vt:lpstr>Oorzaken hersenletsel</vt:lpstr>
      <vt:lpstr>Traumatisch hersenletsel </vt:lpstr>
      <vt:lpstr>PowerPoint-presentatie</vt:lpstr>
      <vt:lpstr>de titel van de dia</vt:lpstr>
      <vt:lpstr>de titel van de dia</vt:lpstr>
      <vt:lpstr>de titel van de dia</vt:lpstr>
      <vt:lpstr>de titel van de dia</vt:lpstr>
      <vt:lpstr>de titel van de dia</vt:lpstr>
      <vt:lpstr>de titel van de dia</vt:lpstr>
      <vt:lpstr>de titel van de dia</vt:lpstr>
      <vt:lpstr>de titel van de dia</vt:lpstr>
      <vt:lpstr>Niet traumatisch hersenletsel </vt:lpstr>
      <vt:lpstr>de titel van de dia</vt:lpstr>
      <vt:lpstr>de titel van de dia</vt:lpstr>
      <vt:lpstr>Subduraal hematoom</vt:lpstr>
      <vt:lpstr>de titel van de dia</vt:lpstr>
      <vt:lpstr>de titel van de dia</vt:lpstr>
      <vt:lpstr>de titel van de dia</vt:lpstr>
      <vt:lpstr>de titel van de dia</vt:lpstr>
      <vt:lpstr>de titel van de dia</vt:lpstr>
      <vt:lpstr>de titel van de dia</vt:lpstr>
      <vt:lpstr>de titel van de dia</vt:lpstr>
      <vt:lpstr>de titel van de dia</vt:lpstr>
      <vt:lpstr>de titel van de dia</vt:lpstr>
      <vt:lpstr>Verschijnselen hersenletsel</vt:lpstr>
      <vt:lpstr>PowerPoint-presentatie</vt:lpstr>
      <vt:lpstr>Opdracht </vt:lpstr>
    </vt:vector>
  </TitlesOfParts>
  <Manager/>
  <Company>UZa GZa MBO Utrecht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subject/>
  <dc:creator>Paul Bocken</dc:creator>
  <cp:keywords/>
  <dc:description/>
  <cp:lastModifiedBy>Jolanda Vermeulen</cp:lastModifiedBy>
  <cp:revision>29</cp:revision>
  <cp:lastPrinted>2016-01-26T11:18:18Z</cp:lastPrinted>
  <dcterms:created xsi:type="dcterms:W3CDTF">2013-04-07T21:27:29Z</dcterms:created>
  <dcterms:modified xsi:type="dcterms:W3CDTF">2019-03-25T22:12:55Z</dcterms:modified>
  <cp:category/>
</cp:coreProperties>
</file>